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EEB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253"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20000"/>
                <a:lumOff val="80000"/>
              </a:schemeClr>
            </a:gs>
            <a:gs pos="17999">
              <a:srgbClr val="FEE7F2"/>
            </a:gs>
            <a:gs pos="43000">
              <a:srgbClr val="FAC77D"/>
            </a:gs>
            <a:gs pos="55000">
              <a:srgbClr val="FBA97D"/>
            </a:gs>
            <a:gs pos="68000">
              <a:srgbClr val="FBD49C"/>
            </a:gs>
            <a:gs pos="100000">
              <a:srgbClr val="FEE7F2"/>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470025"/>
          </a:xfrm>
        </p:spPr>
        <p:txBody>
          <a:bodyPr>
            <a:normAutofit/>
          </a:bodyPr>
          <a:lstStyle/>
          <a:p>
            <a:pPr rtl="1"/>
            <a:r>
              <a:rPr lang="ar-EG" sz="3200" b="1" dirty="0" smtClean="0">
                <a:solidFill>
                  <a:schemeClr val="accent2">
                    <a:lumMod val="75000"/>
                  </a:schemeClr>
                </a:solidFill>
              </a:rPr>
              <a:t>اسم المقرر: الفروق الفردية</a:t>
            </a:r>
            <a:r>
              <a:rPr lang="ar-EG" sz="3200" b="1" dirty="0" smtClean="0"/>
              <a:t/>
            </a:r>
            <a:br>
              <a:rPr lang="ar-EG" sz="3200" b="1" dirty="0" smtClean="0"/>
            </a:br>
            <a:r>
              <a:rPr lang="ar-EG" sz="3200" b="1" dirty="0" smtClean="0">
                <a:solidFill>
                  <a:srgbClr val="FF0000"/>
                </a:solidFill>
              </a:rPr>
              <a:t>بقية</a:t>
            </a:r>
            <a:r>
              <a:rPr lang="ar-EG" sz="3200" b="1" dirty="0" smtClean="0"/>
              <a:t> الفصل الخامس (التطبيقات التربوية للقياس العقلي)</a:t>
            </a:r>
            <a:endParaRPr lang="ar-EG" sz="3200" b="1" dirty="0"/>
          </a:p>
        </p:txBody>
      </p:sp>
      <p:sp>
        <p:nvSpPr>
          <p:cNvPr id="3" name="Subtitle 2"/>
          <p:cNvSpPr>
            <a:spLocks noGrp="1"/>
          </p:cNvSpPr>
          <p:nvPr>
            <p:ph type="subTitle" idx="1"/>
          </p:nvPr>
        </p:nvSpPr>
        <p:spPr>
          <a:xfrm>
            <a:off x="1371600" y="2057400"/>
            <a:ext cx="6400800" cy="3581400"/>
          </a:xfrm>
        </p:spPr>
        <p:txBody>
          <a:bodyPr>
            <a:normAutofit fontScale="92500" lnSpcReduction="10000"/>
          </a:bodyPr>
          <a:lstStyle/>
          <a:p>
            <a:pPr algn="r" rtl="1"/>
            <a:r>
              <a:rPr lang="ar-EG" b="1" dirty="0" smtClean="0">
                <a:solidFill>
                  <a:schemeClr val="tx1"/>
                </a:solidFill>
              </a:rPr>
              <a:t>اساتذة المادة:</a:t>
            </a:r>
          </a:p>
          <a:p>
            <a:pPr algn="r" rtl="1"/>
            <a:r>
              <a:rPr lang="ar-EG" dirty="0" smtClean="0">
                <a:solidFill>
                  <a:schemeClr val="tx1"/>
                </a:solidFill>
              </a:rPr>
              <a:t>• </a:t>
            </a:r>
            <a:r>
              <a:rPr lang="ar-EG" dirty="0">
                <a:solidFill>
                  <a:schemeClr val="tx1"/>
                </a:solidFill>
              </a:rPr>
              <a:t>د</a:t>
            </a:r>
            <a:r>
              <a:rPr lang="ar-EG" dirty="0">
                <a:solidFill>
                  <a:schemeClr val="tx1"/>
                </a:solidFill>
              </a:rPr>
              <a:t>/ مها عبد اللطيف</a:t>
            </a:r>
            <a:br>
              <a:rPr lang="ar-EG" dirty="0">
                <a:solidFill>
                  <a:schemeClr val="tx1"/>
                </a:solidFill>
              </a:rPr>
            </a:br>
            <a:r>
              <a:rPr lang="ar-EG" dirty="0">
                <a:solidFill>
                  <a:schemeClr val="tx1"/>
                </a:solidFill>
              </a:rPr>
              <a:t>• د/ هويدا أنور</a:t>
            </a:r>
            <a:br>
              <a:rPr lang="ar-EG" dirty="0">
                <a:solidFill>
                  <a:schemeClr val="tx1"/>
                </a:solidFill>
              </a:rPr>
            </a:br>
            <a:r>
              <a:rPr lang="ar-EG" dirty="0">
                <a:solidFill>
                  <a:schemeClr val="tx1"/>
                </a:solidFill>
              </a:rPr>
              <a:t>• د/ ماجدة عبد السميع</a:t>
            </a:r>
            <a:br>
              <a:rPr lang="ar-EG" dirty="0">
                <a:solidFill>
                  <a:schemeClr val="tx1"/>
                </a:solidFill>
              </a:rPr>
            </a:br>
            <a:r>
              <a:rPr lang="ar-EG" dirty="0">
                <a:solidFill>
                  <a:schemeClr val="tx1"/>
                </a:solidFill>
              </a:rPr>
              <a:t>• د/ مني سابق</a:t>
            </a:r>
            <a:br>
              <a:rPr lang="ar-EG" dirty="0">
                <a:solidFill>
                  <a:schemeClr val="tx1"/>
                </a:solidFill>
              </a:rPr>
            </a:br>
            <a:r>
              <a:rPr lang="ar-EG" dirty="0">
                <a:solidFill>
                  <a:schemeClr val="tx1"/>
                </a:solidFill>
              </a:rPr>
              <a:t>• د/ رانيا سالم</a:t>
            </a:r>
            <a:br>
              <a:rPr lang="ar-EG" dirty="0">
                <a:solidFill>
                  <a:schemeClr val="tx1"/>
                </a:solidFill>
              </a:rPr>
            </a:br>
            <a:r>
              <a:rPr lang="ar-EG" dirty="0">
                <a:solidFill>
                  <a:schemeClr val="tx1"/>
                </a:solidFill>
              </a:rPr>
              <a:t>• د/ أمنية حسن</a:t>
            </a:r>
            <a:br>
              <a:rPr lang="ar-EG" dirty="0">
                <a:solidFill>
                  <a:schemeClr val="tx1"/>
                </a:solidFill>
              </a:rPr>
            </a:br>
            <a:r>
              <a:rPr lang="ar-EG" dirty="0">
                <a:solidFill>
                  <a:schemeClr val="tx1"/>
                </a:solidFill>
              </a:rPr>
              <a:t>• د/ إيمان عبد الفتاح</a:t>
            </a:r>
          </a:p>
        </p:txBody>
      </p:sp>
    </p:spTree>
    <p:extLst>
      <p:ext uri="{BB962C8B-B14F-4D97-AF65-F5344CB8AC3E}">
        <p14:creationId xmlns:p14="http://schemas.microsoft.com/office/powerpoint/2010/main" val="431641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049962"/>
          </a:xfrm>
        </p:spPr>
        <p:txBody>
          <a:bodyPr>
            <a:normAutofit/>
          </a:bodyPr>
          <a:lstStyle/>
          <a:p>
            <a:pPr algn="r" rtl="1"/>
            <a:r>
              <a:rPr lang="ar-EG" sz="2500" b="1" dirty="0" smtClean="0">
                <a:solidFill>
                  <a:srgbClr val="00B050"/>
                </a:solidFill>
              </a:rPr>
              <a:t>وقد عارض البعض فكرة التصنيف للأسباب الآتية:</a:t>
            </a:r>
            <a:r>
              <a:rPr lang="ar-EG" sz="2500" dirty="0" smtClean="0"/>
              <a:t/>
            </a:r>
            <a:br>
              <a:rPr lang="ar-EG" sz="2500" dirty="0" smtClean="0"/>
            </a:br>
            <a:r>
              <a:rPr lang="ar-EG" sz="2500" dirty="0" smtClean="0"/>
              <a:t>1- يتأثر مفهوم الذات لدى التلاميذ في حالة تصنيفهم.</a:t>
            </a:r>
            <a:br>
              <a:rPr lang="ar-EG" sz="2500" dirty="0" smtClean="0"/>
            </a:br>
            <a:r>
              <a:rPr lang="ar-EG" sz="2500" dirty="0" smtClean="0"/>
              <a:t>2- حرمان الطلاب الأقل في القدرات العقلية من خبرة التفاعل مع أفراد مختلفين عنهم في الخصائص.</a:t>
            </a:r>
            <a:br>
              <a:rPr lang="ar-EG" sz="2500" dirty="0" smtClean="0"/>
            </a:br>
            <a:r>
              <a:rPr lang="ar-EG" sz="2500" dirty="0" smtClean="0"/>
              <a:t>3- من الصعب اختيار مجموعات متماثلة تماما بين طلاب الفصل الواحد.</a:t>
            </a:r>
            <a:br>
              <a:rPr lang="ar-EG" sz="2500" dirty="0" smtClean="0"/>
            </a:br>
            <a:r>
              <a:rPr lang="ar-EG" sz="2500" dirty="0" smtClean="0"/>
              <a:t>4- عدم المساواة في توفير فرص متساوية في التعليم.</a:t>
            </a:r>
            <a:br>
              <a:rPr lang="ar-EG" sz="2500" dirty="0" smtClean="0"/>
            </a:br>
            <a:r>
              <a:rPr lang="ar-EG" sz="2500" b="1" dirty="0">
                <a:solidFill>
                  <a:srgbClr val="00B050"/>
                </a:solidFill>
              </a:rPr>
              <a:t/>
            </a:r>
            <a:br>
              <a:rPr lang="ar-EG" sz="2500" b="1" dirty="0">
                <a:solidFill>
                  <a:srgbClr val="00B050"/>
                </a:solidFill>
              </a:rPr>
            </a:br>
            <a:r>
              <a:rPr lang="ar-EG" sz="2500" b="1" dirty="0">
                <a:solidFill>
                  <a:srgbClr val="00B050"/>
                </a:solidFill>
              </a:rPr>
              <a:t>ورأى البعض مميزات لعدم التصنيف وذلك للأسباب التالية:</a:t>
            </a:r>
            <a:r>
              <a:rPr lang="ar-EG" sz="2500" dirty="0" smtClean="0"/>
              <a:t/>
            </a:r>
            <a:br>
              <a:rPr lang="ar-EG" sz="2500" dirty="0" smtClean="0"/>
            </a:br>
            <a:r>
              <a:rPr lang="ar-EG" sz="2500" dirty="0" smtClean="0"/>
              <a:t>1- إذا تم التجانس والتماثل في القدرات العقلية من الصعب التماثل في بقية الصفات.</a:t>
            </a:r>
            <a:br>
              <a:rPr lang="ar-EG" sz="2500" dirty="0" smtClean="0"/>
            </a:br>
            <a:r>
              <a:rPr lang="ar-EG" sz="2500" dirty="0" smtClean="0"/>
              <a:t>2- الاستثارة المعرفية والمحاكاة بالنسبة للتلاميذ الأقل قدرة، ويتيح الفرصة للتلاميذ الأعلى قدرة للتعبير عن الأفكار واظهار القدرة على الفهم والشرح.</a:t>
            </a:r>
            <a:br>
              <a:rPr lang="ar-EG" sz="2500" dirty="0" smtClean="0"/>
            </a:br>
            <a:r>
              <a:rPr lang="ar-EG" sz="2500" dirty="0" smtClean="0"/>
              <a:t>3- التصنيف قد يؤدي إلى بعض الاثار الاجتماعية الضارة مثل مزيد من الفشل للطلاب الاقل قدرة او المبالغة في تقدير الذات للطلاب الاعلى قدرة.</a:t>
            </a:r>
            <a:endParaRPr lang="ar-EG" sz="2500" dirty="0"/>
          </a:p>
        </p:txBody>
      </p:sp>
    </p:spTree>
    <p:extLst>
      <p:ext uri="{BB962C8B-B14F-4D97-AF65-F5344CB8AC3E}">
        <p14:creationId xmlns:p14="http://schemas.microsoft.com/office/powerpoint/2010/main" val="18114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458200" cy="6430962"/>
          </a:xfrm>
        </p:spPr>
        <p:txBody>
          <a:bodyPr>
            <a:normAutofit/>
          </a:bodyPr>
          <a:lstStyle/>
          <a:p>
            <a:pPr algn="r" rtl="1"/>
            <a:r>
              <a:rPr lang="ar-EG" sz="3000" b="1" dirty="0" smtClean="0">
                <a:solidFill>
                  <a:srgbClr val="FF0066"/>
                </a:solidFill>
                <a:effectLst>
                  <a:outerShdw blurRad="38100" dist="38100" dir="2700000" algn="tl">
                    <a:srgbClr val="000000">
                      <a:alpha val="43137"/>
                    </a:srgbClr>
                  </a:outerShdw>
                </a:effectLst>
              </a:rPr>
              <a:t>خامسا: صعوبات التعلم:</a:t>
            </a:r>
            <a:r>
              <a:rPr lang="ar-EG" sz="2500" dirty="0" smtClean="0"/>
              <a:t/>
            </a:r>
            <a:br>
              <a:rPr lang="ar-EG" sz="2500" dirty="0" smtClean="0"/>
            </a:br>
            <a:r>
              <a:rPr lang="ar-EG" sz="2500" dirty="0" smtClean="0"/>
              <a:t>يمكن تعريف صعوبات التعلم بأنها اضطراب في واحدة أو أكثر من العمليات النفسية الداخلة ضمن فهم أو استخدام اللغة سواء كانت مكتوبة أو مسموعة والذي يؤدي إلى قدرة غير مكتملة على الاستماع والتفكير والقراءة والكتابة والهجاء وإجراء العمليات الحسابية الأولية.</a:t>
            </a:r>
            <a:br>
              <a:rPr lang="ar-EG" sz="2500" dirty="0" smtClean="0"/>
            </a:br>
            <a:r>
              <a:rPr lang="ar-EG" sz="2500" dirty="0" smtClean="0"/>
              <a:t>يستخدم مصطلح صعوبات التعلم لوصف مجموعة من الأطفال ذوي الاضطرابات في نمو اللغة والكلام والقراءة ومهارات الاتصال المطلوبة للتفاعل الاجتماعي، </a:t>
            </a:r>
            <a:r>
              <a:rPr lang="ar-EG" sz="2500" dirty="0" smtClean="0">
                <a:solidFill>
                  <a:srgbClr val="FF0000"/>
                </a:solidFill>
              </a:rPr>
              <a:t>ولا تتضمن الأطفال ذوي الاعاقات الحسية</a:t>
            </a:r>
            <a:r>
              <a:rPr lang="ar-EG" sz="2500" dirty="0" smtClean="0"/>
              <a:t> مثل العمى أو الصمم، وكذلك </a:t>
            </a:r>
            <a:r>
              <a:rPr lang="ar-EG" sz="2500" dirty="0" smtClean="0">
                <a:solidFill>
                  <a:srgbClr val="FF0000"/>
                </a:solidFill>
              </a:rPr>
              <a:t>لا</a:t>
            </a:r>
            <a:r>
              <a:rPr lang="ar-EG" sz="2500" dirty="0" smtClean="0"/>
              <a:t> </a:t>
            </a:r>
            <a:r>
              <a:rPr lang="ar-EG" sz="2500" dirty="0" smtClean="0">
                <a:solidFill>
                  <a:srgbClr val="FF0000"/>
                </a:solidFill>
              </a:rPr>
              <a:t>تتضمن الأطفال المتخلفين عقليا.</a:t>
            </a:r>
            <a:br>
              <a:rPr lang="ar-EG" sz="2500" dirty="0" smtClean="0">
                <a:solidFill>
                  <a:srgbClr val="FF0000"/>
                </a:solidFill>
              </a:rPr>
            </a:br>
            <a:r>
              <a:rPr lang="ar-EG" sz="2500" b="1" dirty="0" smtClean="0">
                <a:solidFill>
                  <a:srgbClr val="7030A0"/>
                </a:solidFill>
              </a:rPr>
              <a:t>خصائص ذوي صعوبات التعلم:</a:t>
            </a:r>
            <a:r>
              <a:rPr lang="ar-EG" sz="2500" dirty="0" smtClean="0"/>
              <a:t/>
            </a:r>
            <a:br>
              <a:rPr lang="ar-EG" sz="2500" dirty="0" smtClean="0"/>
            </a:br>
            <a:r>
              <a:rPr lang="ar-EG" sz="2500" dirty="0" smtClean="0"/>
              <a:t>1- ذكاؤهم متوسط أو فوق المتوسط.</a:t>
            </a:r>
            <a:br>
              <a:rPr lang="ar-EG" sz="2500" dirty="0" smtClean="0"/>
            </a:br>
            <a:r>
              <a:rPr lang="ar-EG" sz="2500" dirty="0" smtClean="0"/>
              <a:t>2- تحصيلهم الأكاديمي أدنى من زملائهم.</a:t>
            </a:r>
            <a:br>
              <a:rPr lang="ar-EG" sz="2500" dirty="0" smtClean="0"/>
            </a:br>
            <a:r>
              <a:rPr lang="ar-EG" sz="2500" dirty="0" smtClean="0"/>
              <a:t>3- تحصيلهم الأكاديمي منخفض بالنسبة لمستوى الذكاء (تباعد بين مستوى التحصيل والقدرات العقلية لديهم).</a:t>
            </a:r>
            <a:br>
              <a:rPr lang="ar-EG" sz="2500" dirty="0" smtClean="0"/>
            </a:br>
            <a:r>
              <a:rPr lang="ar-EG" sz="2500" dirty="0" smtClean="0"/>
              <a:t>4- ليست لديهم أي إعاقات سواء بصرية أو سمعية أو حركية أو تخلف عقلي، ولا توجد لديهم اضطرابات نفسية شديدة أو حرمان بيئي أو ثقلفي أو اقتصادي.</a:t>
            </a:r>
            <a:endParaRPr lang="ar-EG" sz="2500" dirty="0">
              <a:solidFill>
                <a:srgbClr val="FF0000"/>
              </a:solidFill>
            </a:endParaRPr>
          </a:p>
        </p:txBody>
      </p:sp>
    </p:spTree>
    <p:extLst>
      <p:ext uri="{BB962C8B-B14F-4D97-AF65-F5344CB8AC3E}">
        <p14:creationId xmlns:p14="http://schemas.microsoft.com/office/powerpoint/2010/main" val="1195829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391400" cy="6126162"/>
          </a:xfrm>
        </p:spPr>
        <p:txBody>
          <a:bodyPr>
            <a:normAutofit/>
          </a:bodyPr>
          <a:lstStyle/>
          <a:p>
            <a:pPr algn="r" rtl="1"/>
            <a:r>
              <a:rPr lang="ar-EG" sz="2500" b="1" dirty="0" smtClean="0">
                <a:solidFill>
                  <a:srgbClr val="7030A0"/>
                </a:solidFill>
              </a:rPr>
              <a:t>تصنيف صعوبات التعلم:</a:t>
            </a:r>
            <a:r>
              <a:rPr lang="ar-EG" sz="2500" b="1" dirty="0" smtClean="0">
                <a:solidFill>
                  <a:srgbClr val="FF0000"/>
                </a:solidFill>
              </a:rPr>
              <a:t/>
            </a:r>
            <a:br>
              <a:rPr lang="ar-EG" sz="2500" b="1" dirty="0" smtClean="0">
                <a:solidFill>
                  <a:srgbClr val="FF0000"/>
                </a:solidFill>
              </a:rPr>
            </a:br>
            <a:r>
              <a:rPr lang="ar-EG" sz="2500" b="1" dirty="0" smtClean="0">
                <a:solidFill>
                  <a:srgbClr val="FF0000"/>
                </a:solidFill>
              </a:rPr>
              <a:t>1- صعوبات التعلم النمائية:</a:t>
            </a:r>
            <a:br>
              <a:rPr lang="ar-EG" sz="2500" b="1" dirty="0" smtClean="0">
                <a:solidFill>
                  <a:srgbClr val="FF0000"/>
                </a:solidFill>
              </a:rPr>
            </a:br>
            <a:r>
              <a:rPr lang="ar-EG" sz="2500" dirty="0" smtClean="0"/>
              <a:t>وهي تتعلق بصعوبات الوظائف الدماغية مثل الادراك والانتباه والتفكير واللغة والذاكرة والتآزر الحسي الحركي.</a:t>
            </a:r>
            <a:br>
              <a:rPr lang="ar-EG" sz="2500" dirty="0" smtClean="0"/>
            </a:br>
            <a:r>
              <a:rPr lang="ar-EG" sz="2500" dirty="0" smtClean="0"/>
              <a:t/>
            </a:r>
            <a:br>
              <a:rPr lang="ar-EG" sz="2500" dirty="0" smtClean="0"/>
            </a:br>
            <a:r>
              <a:rPr lang="ar-EG" sz="2500" b="1" dirty="0" smtClean="0">
                <a:solidFill>
                  <a:srgbClr val="FF0000"/>
                </a:solidFill>
              </a:rPr>
              <a:t>2- صعوبات التعلم الأكاديمية:</a:t>
            </a:r>
            <a:r>
              <a:rPr lang="ar-EG" sz="2500" dirty="0" smtClean="0"/>
              <a:t/>
            </a:r>
            <a:br>
              <a:rPr lang="ar-EG" sz="2500" dirty="0" smtClean="0"/>
            </a:br>
            <a:r>
              <a:rPr lang="ar-EG" sz="2500" dirty="0" smtClean="0"/>
              <a:t>وتتعلق بمواد دراسية معينة مثل صعوبة القراءة وصعوبة الكتابة وصعوبة اجراء العمليات الحسابية وصعوبة التهجي والتعبير الكتابي.</a:t>
            </a:r>
            <a:br>
              <a:rPr lang="ar-EG" sz="2500" dirty="0" smtClean="0"/>
            </a:br>
            <a:r>
              <a:rPr lang="ar-EG" sz="2500" dirty="0" smtClean="0"/>
              <a:t>وهذان النوعان من الصعوبات لا ينفصلان عن بعضهما البعض فصعوبات التعلم النمائية لابد ان تؤدي إلى صعوبات تعلم أكاديمية.</a:t>
            </a:r>
            <a:endParaRPr lang="ar-EG" sz="2500" b="1" dirty="0">
              <a:solidFill>
                <a:srgbClr val="FF0000"/>
              </a:solidFill>
            </a:endParaRPr>
          </a:p>
        </p:txBody>
      </p:sp>
    </p:spTree>
    <p:extLst>
      <p:ext uri="{BB962C8B-B14F-4D97-AF65-F5344CB8AC3E}">
        <p14:creationId xmlns:p14="http://schemas.microsoft.com/office/powerpoint/2010/main" val="3786241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6202362"/>
          </a:xfrm>
        </p:spPr>
        <p:txBody>
          <a:bodyPr>
            <a:normAutofit/>
          </a:bodyPr>
          <a:lstStyle/>
          <a:p>
            <a:pPr algn="r" rtl="1"/>
            <a:r>
              <a:rPr lang="ar-EG" sz="2500" b="1" dirty="0" smtClean="0">
                <a:solidFill>
                  <a:srgbClr val="7030A0"/>
                </a:solidFill>
              </a:rPr>
              <a:t>محكات تشخيص صعوبات التعلم:</a:t>
            </a:r>
            <a:r>
              <a:rPr lang="ar-EG" sz="2500" dirty="0" smtClean="0"/>
              <a:t/>
            </a:r>
            <a:br>
              <a:rPr lang="ar-EG" sz="2500" dirty="0" smtClean="0"/>
            </a:br>
            <a:r>
              <a:rPr lang="ar-EG" sz="2500" dirty="0" smtClean="0"/>
              <a:t>توجد ثلاثة محكات رئيسية لتمييز وتشخيص ذوي صعوبات التعلم عن حالات الإعاقة الأخرى هي:</a:t>
            </a:r>
            <a:br>
              <a:rPr lang="ar-EG" sz="2500" dirty="0" smtClean="0"/>
            </a:br>
            <a:r>
              <a:rPr lang="ar-EG" sz="2500" b="1" dirty="0" smtClean="0">
                <a:solidFill>
                  <a:srgbClr val="00B050"/>
                </a:solidFill>
              </a:rPr>
              <a:t>1- محك التباعد:</a:t>
            </a:r>
            <a:r>
              <a:rPr lang="ar-EG" sz="2500" dirty="0" smtClean="0"/>
              <a:t> </a:t>
            </a:r>
            <a:br>
              <a:rPr lang="ar-EG" sz="2500" dirty="0" smtClean="0"/>
            </a:br>
            <a:r>
              <a:rPr lang="ar-EG" sz="2500" dirty="0" smtClean="0"/>
              <a:t>التباعد بين ذكاء الفرد وتحصيله الدراسي (محك التباعد الخارجي)</a:t>
            </a:r>
            <a:r>
              <a:rPr lang="ar-EG" sz="2500" dirty="0"/>
              <a:t/>
            </a:r>
            <a:br>
              <a:rPr lang="ar-EG" sz="2500" dirty="0"/>
            </a:br>
            <a:r>
              <a:rPr lang="ar-EG" sz="2500" dirty="0" smtClean="0"/>
              <a:t>التباعد بين الذكاء  والعمليات النفسية للفرد مثل الانتباه والذاكرة (محك التباعد الداخلي).</a:t>
            </a:r>
            <a:br>
              <a:rPr lang="ar-EG" sz="2500" dirty="0" smtClean="0"/>
            </a:br>
            <a:r>
              <a:rPr lang="ar-EG" sz="2500" b="1" dirty="0">
                <a:solidFill>
                  <a:srgbClr val="00B050"/>
                </a:solidFill>
              </a:rPr>
              <a:t>2- محك الاستبعاد: </a:t>
            </a:r>
            <a:r>
              <a:rPr lang="ar-EG" sz="2500" dirty="0" smtClean="0"/>
              <a:t>أي يتم استبعاد الأفراد ذوي الاعاقات أو التخلف العقلي.</a:t>
            </a:r>
            <a:br>
              <a:rPr lang="ar-EG" sz="2500" dirty="0" smtClean="0"/>
            </a:br>
            <a:r>
              <a:rPr lang="ar-EG" sz="2500" b="1" dirty="0">
                <a:solidFill>
                  <a:srgbClr val="00B050"/>
                </a:solidFill>
              </a:rPr>
              <a:t>3- محك التربية الخاصة: </a:t>
            </a:r>
            <a:r>
              <a:rPr lang="ar-EG" sz="2500" dirty="0" smtClean="0"/>
              <a:t>وهو مرتبط بمحك الاستبعاد، ويعني أن ذوي صعوبات التعلم لا تصلح لهم طرق التدريس المتبعة مع العاديين ولا المتبعة مع المعاقين، فهم يحتاجون إلى طرق تريس مختلفة.</a:t>
            </a:r>
            <a:endParaRPr lang="ar-EG" sz="2500" dirty="0"/>
          </a:p>
        </p:txBody>
      </p:sp>
    </p:spTree>
    <p:extLst>
      <p:ext uri="{BB962C8B-B14F-4D97-AF65-F5344CB8AC3E}">
        <p14:creationId xmlns:p14="http://schemas.microsoft.com/office/powerpoint/2010/main" val="1759374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686800" cy="6202362"/>
          </a:xfrm>
        </p:spPr>
        <p:txBody>
          <a:bodyPr>
            <a:normAutofit fontScale="90000"/>
          </a:bodyPr>
          <a:lstStyle/>
          <a:p>
            <a:pPr algn="r" rtl="1"/>
            <a:r>
              <a:rPr lang="ar-EG" sz="3000" b="1" dirty="0" smtClean="0">
                <a:solidFill>
                  <a:srgbClr val="FF0066"/>
                </a:solidFill>
                <a:effectLst>
                  <a:outerShdw blurRad="38100" dist="38100" dir="2700000" algn="tl">
                    <a:srgbClr val="000000">
                      <a:alpha val="43137"/>
                    </a:srgbClr>
                  </a:outerShdw>
                </a:effectLst>
              </a:rPr>
              <a:t>ثالثاً: الموهبة والتفوق العقلي:</a:t>
            </a:r>
            <a:r>
              <a:rPr lang="ar-EG" sz="2800" b="1" dirty="0" smtClean="0">
                <a:solidFill>
                  <a:srgbClr val="FF0066"/>
                </a:solidFill>
                <a:effectLst>
                  <a:outerShdw blurRad="38100" dist="38100" dir="2700000" algn="tl">
                    <a:srgbClr val="000000">
                      <a:alpha val="43137"/>
                    </a:srgbClr>
                  </a:outerShdw>
                </a:effectLst>
              </a:rPr>
              <a:t/>
            </a:r>
            <a:br>
              <a:rPr lang="ar-EG" sz="2800" b="1" dirty="0" smtClean="0">
                <a:solidFill>
                  <a:srgbClr val="FF0066"/>
                </a:solidFill>
                <a:effectLst>
                  <a:outerShdw blurRad="38100" dist="38100" dir="2700000" algn="tl">
                    <a:srgbClr val="000000">
                      <a:alpha val="43137"/>
                    </a:srgbClr>
                  </a:outerShdw>
                </a:effectLst>
              </a:rPr>
            </a:br>
            <a:r>
              <a:rPr lang="ar-EG" sz="2800" dirty="0" smtClean="0"/>
              <a:t>يعد الموهوبون ثروة أي مجتمع فقدراتهم الخلاقة تسهم في تطوير وحل المشكلات المجتمعية، ولذا ينبغي استثمار طاقاتهم المتوقدة واستغلالها بالشكل المناسب فضلا عن الاهتمام بالرعاية التربوية وتنمية قدراتهم العقلية بهدف إعدادهم للمساهمة في بناء الأمة وتقدمها،</a:t>
            </a:r>
            <a:r>
              <a:rPr lang="ar-EG" sz="2800" dirty="0" smtClean="0">
                <a:solidFill>
                  <a:srgbClr val="00B050"/>
                </a:solidFill>
              </a:rPr>
              <a:t> </a:t>
            </a:r>
            <a:r>
              <a:rPr lang="ar-EG" sz="2800" dirty="0" smtClean="0"/>
              <a:t>ويوجد خلط بين مفهوم الموهبة والتفوق.</a:t>
            </a:r>
            <a:br>
              <a:rPr lang="ar-EG" sz="2800" dirty="0" smtClean="0"/>
            </a:br>
            <a:r>
              <a:rPr lang="ar-EG" sz="2800" dirty="0"/>
              <a:t/>
            </a:r>
            <a:br>
              <a:rPr lang="ar-EG" sz="2800" dirty="0"/>
            </a:br>
            <a:r>
              <a:rPr lang="ar-EG" sz="2800" dirty="0" smtClean="0"/>
              <a:t>شاع استخدام مصطلح الموهبة في النص الثاني من القرن العشرين، وفي البداية لاقى استخدامه في مجال التفوق العقلي اعتراضا وذلك لأن المقصود به التفوق في نشاطات ومجالات غير أكاديمية مثل الفنون والمهارات الميكانيكية</a:t>
            </a:r>
            <a:br>
              <a:rPr lang="ar-EG" sz="2800" dirty="0" smtClean="0"/>
            </a:br>
            <a:r>
              <a:rPr lang="ar-EG" sz="2800" dirty="0" smtClean="0"/>
              <a:t>ويرى البعض وجوب التمييز بين مصطلحي المتفوق والموهوب، فالتفوق يستخدم عندما نتحدث عن التميّز العام للفرد سواء في التحصيل العام أو الذكاء، أما مصطلح الموهبة يستخدم لوصف الفرد الذي يظهر مستوى متميز في بعض المجالات التي تحتاج قدرات خاصة سواء علمية أو فنية أو عملية.</a:t>
            </a:r>
            <a:r>
              <a:rPr lang="ar-EG" sz="3000" dirty="0" smtClean="0"/>
              <a:t/>
            </a:r>
            <a:br>
              <a:rPr lang="ar-EG" sz="3000" dirty="0" smtClean="0"/>
            </a:br>
            <a:r>
              <a:rPr lang="ar-EG" sz="3000" dirty="0" smtClean="0"/>
              <a:t>فالموهوب لديه قدرة طبيعية في جانب أو أكثر مثل قدرات عقلية أو ذكاء مرتفع، أما المتفوق قد يكون موهوبا أو قد يكون غير موهوب.</a:t>
            </a:r>
            <a:endParaRPr lang="ar-EG" sz="3000" b="1" dirty="0">
              <a:solidFill>
                <a:srgbClr val="FF00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71108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0600" y="228600"/>
            <a:ext cx="7467600" cy="6324600"/>
          </a:xfrm>
        </p:spPr>
        <p:txBody>
          <a:bodyPr>
            <a:normAutofit/>
          </a:bodyPr>
          <a:lstStyle/>
          <a:p>
            <a:pPr algn="r" rtl="1"/>
            <a:r>
              <a:rPr lang="en-US" sz="2500" b="1" dirty="0" smtClean="0">
                <a:solidFill>
                  <a:srgbClr val="00B050"/>
                </a:solidFill>
              </a:rPr>
              <a:t> </a:t>
            </a:r>
            <a:r>
              <a:rPr lang="ar-EG" sz="2500" b="1" dirty="0" smtClean="0">
                <a:solidFill>
                  <a:srgbClr val="00B050"/>
                </a:solidFill>
              </a:rPr>
              <a:t>أ- الموهبة: </a:t>
            </a:r>
            <a:r>
              <a:rPr lang="ar-EG" sz="2500" dirty="0" smtClean="0"/>
              <a:t>في البداية نظر لمصطلح الموهبة بأنها الاستعدادات أو القدرات الخاصة التي تمكن الفرد من التفوق في مجالات أو نشاطات غير أكاديمية كالفنون والموسيقى والشعر، وأنها بعيدة الصلة بالذكاء، ولكن سرعان ما تغيرت هذه الفكرة ووجد أن الذكاء عامل رئيسي في تكوين المواهب ونموها.</a:t>
            </a:r>
            <a:br>
              <a:rPr lang="ar-EG" sz="2500" dirty="0" smtClean="0"/>
            </a:br>
            <a:r>
              <a:rPr lang="ar-EG" sz="2500" dirty="0"/>
              <a:t>فالموهبة محصلة تفاعل </a:t>
            </a:r>
            <a:r>
              <a:rPr lang="ar-EG" sz="2500" dirty="0" smtClean="0"/>
              <a:t>بين العوامل الوراثية والعوامل الدافعية وخصائص الشخصية والعوامل الأسرية والمدرسية والمجتمعية.</a:t>
            </a:r>
            <a:br>
              <a:rPr lang="ar-EG" sz="2500" dirty="0" smtClean="0"/>
            </a:br>
            <a:r>
              <a:rPr lang="ar-EG" sz="2500" dirty="0"/>
              <a:t/>
            </a:r>
            <a:br>
              <a:rPr lang="ar-EG" sz="2500" dirty="0"/>
            </a:br>
            <a:r>
              <a:rPr lang="ar-EG" sz="2500" b="1" dirty="0">
                <a:solidFill>
                  <a:srgbClr val="00B050"/>
                </a:solidFill>
              </a:rPr>
              <a:t>ب- التفوق العقلي: </a:t>
            </a:r>
            <a:r>
              <a:rPr lang="ar-EG" sz="2500" dirty="0"/>
              <a:t>أدى </a:t>
            </a:r>
            <a:r>
              <a:rPr lang="ar-EG" sz="2500" dirty="0" smtClean="0"/>
              <a:t>ارتباط مفهوم التفوق بمعاملات الذكاء المرتفعة إلى تجاهل المظاهر الأخرى من التفوق، والاعتقاد أن الذكاء هو المحك الوحيد لتحديد التفوق. إلا أنه مع تطور النظرة إلى التكوين العلي للفرد تعددت تعريفات التفوق العقلي والموهبة.</a:t>
            </a:r>
            <a:r>
              <a:rPr lang="ar-EG" sz="2500" dirty="0"/>
              <a:t/>
            </a:r>
            <a:br>
              <a:rPr lang="ar-EG" sz="2500" dirty="0"/>
            </a:br>
            <a:endParaRPr lang="ar-EG" sz="2500" dirty="0"/>
          </a:p>
        </p:txBody>
      </p:sp>
    </p:spTree>
    <p:extLst>
      <p:ext uri="{BB962C8B-B14F-4D97-AF65-F5344CB8AC3E}">
        <p14:creationId xmlns:p14="http://schemas.microsoft.com/office/powerpoint/2010/main" val="937653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74638"/>
            <a:ext cx="8610600" cy="6202362"/>
          </a:xfrm>
        </p:spPr>
        <p:txBody>
          <a:bodyPr>
            <a:normAutofit/>
          </a:bodyPr>
          <a:lstStyle/>
          <a:p>
            <a:pPr algn="r" rtl="1"/>
            <a:r>
              <a:rPr lang="ar-EG" sz="2500" b="1" dirty="0" smtClean="0">
                <a:solidFill>
                  <a:srgbClr val="7030A0"/>
                </a:solidFill>
              </a:rPr>
              <a:t>1- تعريفات اعتمدت على محك الذكاء في تحديد الموهبة:</a:t>
            </a:r>
            <a:r>
              <a:rPr lang="en-US" sz="2500" b="1" dirty="0" smtClean="0">
                <a:solidFill>
                  <a:srgbClr val="7030A0"/>
                </a:solidFill>
              </a:rPr>
              <a:t/>
            </a:r>
            <a:br>
              <a:rPr lang="en-US" sz="2500" b="1" dirty="0" smtClean="0">
                <a:solidFill>
                  <a:srgbClr val="7030A0"/>
                </a:solidFill>
              </a:rPr>
            </a:br>
            <a:r>
              <a:rPr lang="ar-EG" sz="2500" dirty="0" smtClean="0"/>
              <a:t>ركزت هذه التعريفات على الذكاء العان للتعرف على الموهوبين إلا أنهم اختلفوا </a:t>
            </a:r>
            <a:r>
              <a:rPr lang="en-US" sz="2500" dirty="0" smtClean="0"/>
              <a:t> </a:t>
            </a:r>
            <a:r>
              <a:rPr lang="ar-EG" sz="2500" dirty="0" smtClean="0"/>
              <a:t>في تحديد نسبة ذكاء الموهوب، وفي العقد السادس من القرن العشرين تم النظر إلى مفهوم الموهبة باعتبار أنه:</a:t>
            </a:r>
            <a:br>
              <a:rPr lang="ar-EG" sz="2500" dirty="0" smtClean="0"/>
            </a:br>
            <a:r>
              <a:rPr lang="ar-EG" sz="2500" dirty="0" smtClean="0"/>
              <a:t>- يشير إلى الأفراد الذين يحصلون على نسبة ذكاء تساوي 140 أو أكثر على مقياس بينيه أو وكسلر.</a:t>
            </a:r>
            <a:br>
              <a:rPr lang="ar-EG" sz="2500" dirty="0" smtClean="0"/>
            </a:br>
            <a:r>
              <a:rPr lang="ar-EG" sz="2500" dirty="0" smtClean="0"/>
              <a:t>- وجود حالة غير عادية من النضج اللغوي مقارنة بأقرانهم أو وجود موهبة أخرى بدرجة غير عادية.</a:t>
            </a:r>
            <a:br>
              <a:rPr lang="ar-EG" sz="2500" dirty="0" smtClean="0"/>
            </a:br>
            <a:r>
              <a:rPr lang="ar-EG" sz="2500" dirty="0"/>
              <a:t/>
            </a:r>
            <a:br>
              <a:rPr lang="ar-EG" sz="2500" dirty="0"/>
            </a:br>
            <a:r>
              <a:rPr lang="ar-EG" sz="2500" b="1" dirty="0" smtClean="0">
                <a:solidFill>
                  <a:srgbClr val="7030A0"/>
                </a:solidFill>
              </a:rPr>
              <a:t>2- تعريفات اعتمدت على محك الابتكار في تحديد الموهبة:</a:t>
            </a:r>
            <a:br>
              <a:rPr lang="ar-EG" sz="2500" b="1" dirty="0" smtClean="0">
                <a:solidFill>
                  <a:srgbClr val="7030A0"/>
                </a:solidFill>
              </a:rPr>
            </a:br>
            <a:r>
              <a:rPr lang="ar-EG" sz="2500" dirty="0" smtClean="0"/>
              <a:t>أوضح الباحثون أن استخدام اختبارات الذكاء وحدها لا يساعد في التعرف على </a:t>
            </a:r>
            <a:r>
              <a:rPr lang="en-US" sz="2500" dirty="0" smtClean="0"/>
              <a:t> </a:t>
            </a:r>
            <a:r>
              <a:rPr lang="ar-EG" sz="2500" dirty="0" smtClean="0"/>
              <a:t>الموهوبين</a:t>
            </a:r>
            <a:r>
              <a:rPr lang="en-US" sz="2500" dirty="0" smtClean="0"/>
              <a:t> </a:t>
            </a:r>
            <a:r>
              <a:rPr lang="ar-EG" sz="2500" dirty="0" smtClean="0"/>
              <a:t>، فالاطفال الموهوبون ليسوا فقط ذوي الذكاء المرتفع ولكن لديهم طاقة ابتكارية مرتفعة وسمات شخصية ابتكارية، فالابتكارية تعبر عن مدى الاختلاف والحداثة بين الأفراد في أساليب حل المشكلات أو التميز في الانتاج.</a:t>
            </a:r>
            <a:endParaRPr lang="ar-EG" sz="2500" b="1" dirty="0"/>
          </a:p>
        </p:txBody>
      </p:sp>
    </p:spTree>
    <p:extLst>
      <p:ext uri="{BB962C8B-B14F-4D97-AF65-F5344CB8AC3E}">
        <p14:creationId xmlns:p14="http://schemas.microsoft.com/office/powerpoint/2010/main" val="2663545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47800" y="274638"/>
            <a:ext cx="6781800" cy="6126162"/>
          </a:xfrm>
        </p:spPr>
        <p:txBody>
          <a:bodyPr>
            <a:normAutofit/>
          </a:bodyPr>
          <a:lstStyle/>
          <a:p>
            <a:pPr algn="r" rtl="1"/>
            <a:r>
              <a:rPr lang="ar-EG" sz="2800" b="1" dirty="0" smtClean="0">
                <a:solidFill>
                  <a:srgbClr val="7030A0"/>
                </a:solidFill>
              </a:rPr>
              <a:t>3-تعريفات </a:t>
            </a:r>
            <a:r>
              <a:rPr lang="ar-EG" sz="2800" b="1" dirty="0">
                <a:solidFill>
                  <a:srgbClr val="7030A0"/>
                </a:solidFill>
              </a:rPr>
              <a:t>اعتمدت على محك الابتكار في تحديد </a:t>
            </a:r>
            <a:r>
              <a:rPr lang="ar-EG" sz="2800" b="1" dirty="0" smtClean="0">
                <a:solidFill>
                  <a:srgbClr val="7030A0"/>
                </a:solidFill>
              </a:rPr>
              <a:t>الموهبة:</a:t>
            </a:r>
            <a:br>
              <a:rPr lang="ar-EG" sz="2800" b="1" dirty="0" smtClean="0">
                <a:solidFill>
                  <a:srgbClr val="7030A0"/>
                </a:solidFill>
              </a:rPr>
            </a:br>
            <a:r>
              <a:rPr lang="ar-EG" sz="2500" dirty="0" smtClean="0"/>
              <a:t>ويؤكد على الأداء الذي يصل إليه الفرد في مجال التحصيل الأكاديمي أو أي مجال آخر، فالطفل الموهوب يظهر امتيازا مستمرا في أدائه في أي مجال له قيمة، الموهوب يرتفع مستوى أدائه عن مستوى العاديين في أي مجال من المجالات التي تقدرها الجماعة مثل الرياضيات، المجالات الميكانيكية والعلوم، الفنون التعبيرية، والكتابات الابتكارية.</a:t>
            </a:r>
            <a:endParaRPr lang="ar-EG" sz="2500" dirty="0"/>
          </a:p>
        </p:txBody>
      </p:sp>
    </p:spTree>
    <p:extLst>
      <p:ext uri="{BB962C8B-B14F-4D97-AF65-F5344CB8AC3E}">
        <p14:creationId xmlns:p14="http://schemas.microsoft.com/office/powerpoint/2010/main" val="1823458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686800" cy="5973762"/>
          </a:xfrm>
        </p:spPr>
        <p:txBody>
          <a:bodyPr>
            <a:noAutofit/>
          </a:bodyPr>
          <a:lstStyle/>
          <a:p>
            <a:pPr algn="r" rtl="1"/>
            <a:r>
              <a:rPr lang="ar-EG" sz="2400" b="1" dirty="0" smtClean="0">
                <a:solidFill>
                  <a:srgbClr val="FF0000"/>
                </a:solidFill>
              </a:rPr>
              <a:t>خصائص الموهوبين والتفوقين عقليا:</a:t>
            </a:r>
            <a:r>
              <a:rPr lang="ar-EG" sz="2400" b="1" dirty="0" smtClean="0"/>
              <a:t/>
            </a:r>
            <a:br>
              <a:rPr lang="ar-EG" sz="2400" b="1" dirty="0" smtClean="0"/>
            </a:br>
            <a:r>
              <a:rPr lang="ar-EG" sz="2400" b="1" dirty="0" smtClean="0"/>
              <a:t>- </a:t>
            </a:r>
            <a:r>
              <a:rPr lang="ar-EG" sz="2400" dirty="0" smtClean="0"/>
              <a:t>يتميز الموهوب عقليا بالنمو العقلي السريع ويتفوق عمرهم العقلي عن عمرهم الزمني.</a:t>
            </a:r>
            <a:br>
              <a:rPr lang="ar-EG" sz="2400" dirty="0" smtClean="0"/>
            </a:br>
            <a:r>
              <a:rPr lang="ar-EG" sz="2400" dirty="0" smtClean="0"/>
              <a:t>- يتصف المهوبون بأساليب تفكير تتصف بالمرونة والطلاقة والأصالة ويتميزون بالقدرة الابتكارية ولديهم استعداد خاص للابداع والاختراع والاتيان بحلول جديدة.</a:t>
            </a:r>
            <a:br>
              <a:rPr lang="ar-EG" sz="2400" dirty="0" smtClean="0"/>
            </a:br>
            <a:r>
              <a:rPr lang="ar-EG" sz="2400" dirty="0" smtClean="0"/>
              <a:t>- الموهوبون أكاديميا يتميزون باستعداد غير عادي في واحد أو أكثر من مجالات الدراسة والرغبة في العمل مدة طويلة في مجال الاهتمام ويتفوقون في أحد المجالات الأكاديمية.</a:t>
            </a:r>
            <a:br>
              <a:rPr lang="ar-EG" sz="2400" dirty="0" smtClean="0"/>
            </a:br>
            <a:r>
              <a:rPr lang="ar-EG" sz="2400" dirty="0" smtClean="0"/>
              <a:t>- يتمتعون بلياقة جسدية أفضل من العاديين، ويمارسون هوايات عديدة وواثقون بأنفسهم.</a:t>
            </a:r>
            <a:br>
              <a:rPr lang="ar-EG" sz="2400" dirty="0" smtClean="0"/>
            </a:br>
            <a:r>
              <a:rPr lang="ar-EG" sz="2400" dirty="0" smtClean="0"/>
              <a:t>يبدي الموهوبون والمتفوقون عقليا مقدرة فائقة في التعامل مع النظم الرمزية والأفكار المجردة وفهم المبادئ والقوانين العامة، كما يتميزون بقدرتهم على التفكير الناقد والتأملي ويستمتعون بحل المسائل المعقدة، لقيهم قدرة علي التكيز والاستغراق الشديد والانتباه لفترات طويلة.</a:t>
            </a:r>
            <a:br>
              <a:rPr lang="ar-EG" sz="2400" dirty="0" smtClean="0"/>
            </a:br>
            <a:r>
              <a:rPr lang="ar-EG" sz="2400" dirty="0" smtClean="0"/>
              <a:t>- ليهد قدرة علي الاحتفاظ بكمية هائلة من المعلومات واستدعائها عند اللزوم.</a:t>
            </a:r>
            <a:br>
              <a:rPr lang="ar-EG" sz="2400" dirty="0" smtClean="0"/>
            </a:br>
            <a:r>
              <a:rPr lang="ar-EG" sz="2400" dirty="0" smtClean="0"/>
              <a:t>- يبدي الموهوبون ميولا أكثر تجاه الموضوعات المجردة مثل الأدب، وهم أقل ميلا للموضوعات العملية التي تتطلب أداء يدويا.</a:t>
            </a:r>
            <a:br>
              <a:rPr lang="ar-EG" sz="2400" dirty="0" smtClean="0"/>
            </a:br>
            <a:r>
              <a:rPr lang="ar-EG" sz="2400" dirty="0" smtClean="0"/>
              <a:t>- أغلب الموهوبين يظهرون درجة مرضية من التوافق النفسي والصحة النفسية.</a:t>
            </a:r>
            <a:endParaRPr lang="ar-EG" sz="2400" dirty="0"/>
          </a:p>
        </p:txBody>
      </p:sp>
    </p:spTree>
    <p:extLst>
      <p:ext uri="{BB962C8B-B14F-4D97-AF65-F5344CB8AC3E}">
        <p14:creationId xmlns:p14="http://schemas.microsoft.com/office/powerpoint/2010/main" val="1550937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274638"/>
            <a:ext cx="7696200" cy="6354762"/>
          </a:xfrm>
        </p:spPr>
        <p:txBody>
          <a:bodyPr>
            <a:normAutofit/>
          </a:bodyPr>
          <a:lstStyle/>
          <a:p>
            <a:pPr algn="r" rtl="1"/>
            <a:r>
              <a:rPr lang="ar-EG" sz="2500" b="1" dirty="0" smtClean="0">
                <a:solidFill>
                  <a:srgbClr val="00B050"/>
                </a:solidFill>
              </a:rPr>
              <a:t>يتميز الموهوبون ببعض الخصائص المزاجية مثل:</a:t>
            </a:r>
            <a:r>
              <a:rPr lang="ar-EG" sz="2500" dirty="0" smtClean="0"/>
              <a:t/>
            </a:r>
            <a:br>
              <a:rPr lang="ar-EG" sz="2500" dirty="0" smtClean="0"/>
            </a:br>
            <a:r>
              <a:rPr lang="ar-EG" sz="2500" dirty="0" smtClean="0"/>
              <a:t>1- النزعة الكمالية أو المثالية والحرص على تحقيق مستويات فائقة من الانجاز، فالموهوب لا يقبل الخطأ ويعاود مرارا وتكرارا للتأكد من صحة اجاباته.</a:t>
            </a:r>
            <a:br>
              <a:rPr lang="ar-EG" sz="2500" dirty="0" smtClean="0"/>
            </a:br>
            <a:r>
              <a:rPr lang="ar-EG" sz="2500" dirty="0" smtClean="0"/>
              <a:t>2- الحساسية المفرطة والحدة الانفعالية، فالموهوب يتصف بالاستثارة النفسية المفرطة والاستجابة بقوة للمثيرات المختلفة.</a:t>
            </a:r>
            <a:br>
              <a:rPr lang="ar-EG" sz="2500" dirty="0" smtClean="0"/>
            </a:br>
            <a:r>
              <a:rPr lang="ar-EG" sz="2500" dirty="0" smtClean="0"/>
              <a:t>3- النمو غير المتزامن، والذي يشير إلى اختلاف معدلات النمو العقلي والانفعالي والجسمي والاجتماعي لدى الاطفال الموهوبين، فذكائهم الحاد وحب الاستطلاع لديهم يجعلهم على دراية مبكرة بمعلومات وقضايا معقدة، إلا أن نضجهم الانفعالي ليس على نفس القدر مما يعرضهم للقلق والخوف.</a:t>
            </a:r>
            <a:endParaRPr lang="ar-EG" sz="2500" dirty="0"/>
          </a:p>
        </p:txBody>
      </p:sp>
    </p:spTree>
    <p:extLst>
      <p:ext uri="{BB962C8B-B14F-4D97-AF65-F5344CB8AC3E}">
        <p14:creationId xmlns:p14="http://schemas.microsoft.com/office/powerpoint/2010/main" val="2404393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74638"/>
            <a:ext cx="7391400" cy="5973762"/>
          </a:xfrm>
        </p:spPr>
        <p:txBody>
          <a:bodyPr>
            <a:normAutofit/>
          </a:bodyPr>
          <a:lstStyle/>
          <a:p>
            <a:pPr algn="r" rtl="1"/>
            <a:r>
              <a:rPr lang="ar-EG" sz="2500" b="1" dirty="0" smtClean="0">
                <a:solidFill>
                  <a:srgbClr val="FF0000"/>
                </a:solidFill>
              </a:rPr>
              <a:t>مداخل ومحكات تشخيص الموهوبين:</a:t>
            </a:r>
            <a:br>
              <a:rPr lang="ar-EG" sz="2500" b="1" dirty="0" smtClean="0">
                <a:solidFill>
                  <a:srgbClr val="FF0000"/>
                </a:solidFill>
              </a:rPr>
            </a:br>
            <a:r>
              <a:rPr lang="ar-EG" sz="2500" b="1" dirty="0" smtClean="0">
                <a:solidFill>
                  <a:srgbClr val="FF0000"/>
                </a:solidFill>
              </a:rPr>
              <a:t/>
            </a:r>
            <a:br>
              <a:rPr lang="ar-EG" sz="2500" b="1" dirty="0" smtClean="0">
                <a:solidFill>
                  <a:srgbClr val="FF0000"/>
                </a:solidFill>
              </a:rPr>
            </a:br>
            <a:r>
              <a:rPr lang="ar-EG" sz="2500" b="1" dirty="0" smtClean="0"/>
              <a:t>1- اختبارات الذكاء الفردية</a:t>
            </a:r>
            <a:r>
              <a:rPr lang="ar-EG" sz="2500" dirty="0" smtClean="0"/>
              <a:t> مثل مقياس وكسلر لذكاء الأطفال اللفظي-العمل (6-16 عاما) ومقياس وكسلر-بلفيو لذكاء المراهقين والراشدين (16 عاما فاكثر) ومقياس ستانفورد بينيه للاطفال والمراهقين والراشدين.</a:t>
            </a:r>
            <a:br>
              <a:rPr lang="ar-EG" sz="2500" dirty="0" smtClean="0"/>
            </a:br>
            <a:r>
              <a:rPr lang="ar-EG" sz="2500" b="1" dirty="0" smtClean="0"/>
              <a:t>2- القياس الجماعي </a:t>
            </a:r>
            <a:r>
              <a:rPr lang="ar-EG" sz="2500" dirty="0" smtClean="0"/>
              <a:t>والتي تتم على عدد كبير من التلاميذ في وقت واحد مثل اختبارات التفكير الابداعي كاختبار جيلفورد للقدرة على التفكير الابداعي، واختبارات مينيسوتا للتفكير الابداعي لتورانس، وتعد الاختبارات الفردية أكثر ثباتا في تشخيص الموهبة.</a:t>
            </a:r>
            <a:endParaRPr lang="ar-EG" sz="2500" b="1" dirty="0">
              <a:solidFill>
                <a:srgbClr val="FF0000"/>
              </a:solidFill>
            </a:endParaRPr>
          </a:p>
        </p:txBody>
      </p:sp>
    </p:spTree>
    <p:extLst>
      <p:ext uri="{BB962C8B-B14F-4D97-AF65-F5344CB8AC3E}">
        <p14:creationId xmlns:p14="http://schemas.microsoft.com/office/powerpoint/2010/main" val="4257301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278562"/>
          </a:xfrm>
        </p:spPr>
        <p:txBody>
          <a:bodyPr>
            <a:normAutofit/>
          </a:bodyPr>
          <a:lstStyle/>
          <a:p>
            <a:pPr algn="r" rtl="1"/>
            <a:r>
              <a:rPr lang="ar-EG" sz="3000" b="1" dirty="0" smtClean="0">
                <a:solidFill>
                  <a:srgbClr val="FF0066"/>
                </a:solidFill>
                <a:effectLst>
                  <a:outerShdw blurRad="38100" dist="38100" dir="2700000" algn="tl">
                    <a:srgbClr val="000000">
                      <a:alpha val="43137"/>
                    </a:srgbClr>
                  </a:outerShdw>
                </a:effectLst>
              </a:rPr>
              <a:t>رابعا: تصنيف التلاميذ في الصفوف الدراسية:</a:t>
            </a:r>
            <a:r>
              <a:rPr lang="ar-EG" sz="2500" dirty="0" smtClean="0"/>
              <a:t/>
            </a:r>
            <a:br>
              <a:rPr lang="ar-EG" sz="2500" dirty="0" smtClean="0"/>
            </a:br>
            <a:r>
              <a:rPr lang="ar-EG" sz="2500" dirty="0"/>
              <a:t/>
            </a:r>
            <a:br>
              <a:rPr lang="ar-EG" sz="2500" dirty="0"/>
            </a:br>
            <a:r>
              <a:rPr lang="ar-EG" sz="2500" dirty="0" smtClean="0"/>
              <a:t>يعد تصنيف التلاميذ على الصفوف الدراسية من اهم المشكلات التي تواجه القائمين على العملية التعليمية وذلك بسبب اختلاف التلاميذ في كثير من الخصائص الانفعالية والعقلية ومستوياتهم الاقتصادية والاجتماعية والثقافية، </a:t>
            </a:r>
            <a:r>
              <a:rPr lang="ar-EG" sz="2500" dirty="0" smtClean="0">
                <a:solidFill>
                  <a:srgbClr val="00B050"/>
                </a:solidFill>
              </a:rPr>
              <a:t>ومن الممكن تصنيف التلاميذ من خلال الآتي:</a:t>
            </a:r>
            <a:r>
              <a:rPr lang="ar-EG" sz="2500" dirty="0" smtClean="0"/>
              <a:t/>
            </a:r>
            <a:br>
              <a:rPr lang="ar-EG" sz="2500" dirty="0" smtClean="0"/>
            </a:br>
            <a:r>
              <a:rPr lang="ar-EG" sz="2500" dirty="0" smtClean="0"/>
              <a:t>1- على أساس العمر الزمني فقط ومن أكثر عيوبها تجاهل الفروق الفردية بين التلاميذ.</a:t>
            </a:r>
            <a:br>
              <a:rPr lang="ar-EG" sz="2500" dirty="0" smtClean="0"/>
            </a:br>
            <a:r>
              <a:rPr lang="ar-EG" sz="2500" dirty="0" smtClean="0"/>
              <a:t>2- على أساس القدرة العقلية، حيث يتم تصنيف التلاميذ على أساس القدرات والاستعدادات لدى التلاميذ وهذا يؤدي إلى تقليل الفروق بين الطلاب ويساعد على تحسين تعلم المجموعة وتقدمها، ويوفر المناخ التنافسي الصحي.</a:t>
            </a:r>
            <a:br>
              <a:rPr lang="ar-EG" sz="2500" dirty="0" smtClean="0"/>
            </a:br>
            <a:r>
              <a:rPr lang="ar-EG" sz="2500" dirty="0" smtClean="0"/>
              <a:t>3- الجمع في التصنيف بين القدرات العقلية والشخصية، الا أن الفروق في الشخصية سوف نجدها مهما كانت مجموعة التلاميذ منتقاه من حيث القدرة متشهاهة نسبيا.</a:t>
            </a:r>
            <a:endParaRPr lang="ar-EG" sz="2500" dirty="0"/>
          </a:p>
        </p:txBody>
      </p:sp>
    </p:spTree>
    <p:extLst>
      <p:ext uri="{BB962C8B-B14F-4D97-AF65-F5344CB8AC3E}">
        <p14:creationId xmlns:p14="http://schemas.microsoft.com/office/powerpoint/2010/main" val="1492135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1755</TotalTime>
  <Words>136</Words>
  <Application>Microsoft Office PowerPoint</Application>
  <PresentationFormat>On-screen Show (4:3)</PresentationFormat>
  <Paragraphs>15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اسم المقرر: الفروق الفردية بقية الفصل الخامس (التطبيقات التربوية للقياس العقلي)</vt:lpstr>
      <vt:lpstr>ثالثاً: الموهبة والتفوق العقلي: يعد الموهوبون ثروة أي مجتمع فقدراتهم الخلاقة تسهم في تطوير وحل المشكلات المجتمعية، ولذا ينبغي استثمار طاقاتهم المتوقدة واستغلالها بالشكل المناسب فضلا عن الاهتمام بالرعاية التربوية وتنمية قدراتهم العقلية بهدف إعدادهم للمساهمة في بناء الأمة وتقدمها، ويوجد خلط بين مفهوم الموهبة والتفوق.  شاع استخدام مصطلح الموهبة في النص الثاني من القرن العشرين، وفي البداية لاقى استخدامه في مجال التفوق العقلي اعتراضا وذلك لأن المقصود به التفوق في نشاطات ومجالات غير أكاديمية مثل الفنون والمهارات الميكانيكية ويرى البعض وجوب التمييز بين مصطلحي المتفوق والموهوب، فالتفوق يستخدم عندما نتحدث عن التميّز العام للفرد سواء في التحصيل العام أو الذكاء، أما مصطلح الموهبة يستخدم لوصف الفرد الذي يظهر مستوى متميز في بعض المجالات التي تحتاج قدرات خاصة سواء علمية أو فنية أو عملية. فالموهوب لديه قدرة طبيعية في جانب أو أكثر مثل قدرات عقلية أو ذكاء مرتفع، أما المتفوق قد يكون موهوبا أو قد يكون غير موهوب.</vt:lpstr>
      <vt:lpstr> أ- الموهبة: في البداية نظر لمصطلح الموهبة بأنها الاستعدادات أو القدرات الخاصة التي تمكن الفرد من التفوق في مجالات أو نشاطات غير أكاديمية كالفنون والموسيقى والشعر، وأنها بعيدة الصلة بالذكاء، ولكن سرعان ما تغيرت هذه الفكرة ووجد أن الذكاء عامل رئيسي في تكوين المواهب ونموها. فالموهبة محصلة تفاعل بين العوامل الوراثية والعوامل الدافعية وخصائص الشخصية والعوامل الأسرية والمدرسية والمجتمعية.  ب- التفوق العقلي: أدى ارتباط مفهوم التفوق بمعاملات الذكاء المرتفعة إلى تجاهل المظاهر الأخرى من التفوق، والاعتقاد أن الذكاء هو المحك الوحيد لتحديد التفوق. إلا أنه مع تطور النظرة إلى التكوين العلي للفرد تعددت تعريفات التفوق العقلي والموهبة. </vt:lpstr>
      <vt:lpstr>1- تعريفات اعتمدت على محك الذكاء في تحديد الموهبة: ركزت هذه التعريفات على الذكاء العان للتعرف على الموهوبين إلا أنهم اختلفوا  في تحديد نسبة ذكاء الموهوب، وفي العقد السادس من القرن العشرين تم النظر إلى مفهوم الموهبة باعتبار أنه: - يشير إلى الأفراد الذين يحصلون على نسبة ذكاء تساوي 140 أو أكثر على مقياس بينيه أو وكسلر. - وجود حالة غير عادية من النضج اللغوي مقارنة بأقرانهم أو وجود موهبة أخرى بدرجة غير عادية.  2- تعريفات اعتمدت على محك الابتكار في تحديد الموهبة: أوضح الباحثون أن استخدام اختبارات الذكاء وحدها لا يساعد في التعرف على  الموهوبين ، فالاطفال الموهوبون ليسوا فقط ذوي الذكاء المرتفع ولكن لديهم طاقة ابتكارية مرتفعة وسمات شخصية ابتكارية، فالابتكارية تعبر عن مدى الاختلاف والحداثة بين الأفراد في أساليب حل المشكلات أو التميز في الانتاج.</vt:lpstr>
      <vt:lpstr>3-تعريفات اعتمدت على محك الابتكار في تحديد الموهبة: ويؤكد على الأداء الذي يصل إليه الفرد في مجال التحصيل الأكاديمي أو أي مجال آخر، فالطفل الموهوب يظهر امتيازا مستمرا في أدائه في أي مجال له قيمة، الموهوب يرتفع مستوى أدائه عن مستوى العاديين في أي مجال من المجالات التي تقدرها الجماعة مثل الرياضيات، المجالات الميكانيكية والعلوم، الفنون التعبيرية، والكتابات الابتكارية.</vt:lpstr>
      <vt:lpstr>خصائص الموهوبين والتفوقين عقليا: - يتميز الموهوب عقليا بالنمو العقلي السريع ويتفوق عمرهم العقلي عن عمرهم الزمني. - يتصف المهوبون بأساليب تفكير تتصف بالمرونة والطلاقة والأصالة ويتميزون بالقدرة الابتكارية ولديهم استعداد خاص للابداع والاختراع والاتيان بحلول جديدة. - الموهوبون أكاديميا يتميزون باستعداد غير عادي في واحد أو أكثر من مجالات الدراسة والرغبة في العمل مدة طويلة في مجال الاهتمام ويتفوقون في أحد المجالات الأكاديمية. - يتمتعون بلياقة جسدية أفضل من العاديين، ويمارسون هوايات عديدة وواثقون بأنفسهم. يبدي الموهوبون والمتفوقون عقليا مقدرة فائقة في التعامل مع النظم الرمزية والأفكار المجردة وفهم المبادئ والقوانين العامة، كما يتميزون بقدرتهم على التفكير الناقد والتأملي ويستمتعون بحل المسائل المعقدة، لقيهم قدرة علي التكيز والاستغراق الشديد والانتباه لفترات طويلة. - ليهد قدرة علي الاحتفاظ بكمية هائلة من المعلومات واستدعائها عند اللزوم. - يبدي الموهوبون ميولا أكثر تجاه الموضوعات المجردة مثل الأدب، وهم أقل ميلا للموضوعات العملية التي تتطلب أداء يدويا. - أغلب الموهوبين يظهرون درجة مرضية من التوافق النفسي والصحة النفسية.</vt:lpstr>
      <vt:lpstr>يتميز الموهوبون ببعض الخصائص المزاجية مثل: 1- النزعة الكمالية أو المثالية والحرص على تحقيق مستويات فائقة من الانجاز، فالموهوب لا يقبل الخطأ ويعاود مرارا وتكرارا للتأكد من صحة اجاباته. 2- الحساسية المفرطة والحدة الانفعالية، فالموهوب يتصف بالاستثارة النفسية المفرطة والاستجابة بقوة للمثيرات المختلفة. 3- النمو غير المتزامن، والذي يشير إلى اختلاف معدلات النمو العقلي والانفعالي والجسمي والاجتماعي لدى الاطفال الموهوبين، فذكائهم الحاد وحب الاستطلاع لديهم يجعلهم على دراية مبكرة بمعلومات وقضايا معقدة، إلا أن نضجهم الانفعالي ليس على نفس القدر مما يعرضهم للقلق والخوف.</vt:lpstr>
      <vt:lpstr>مداخل ومحكات تشخيص الموهوبين:  1- اختبارات الذكاء الفردية مثل مقياس وكسلر لذكاء الأطفال اللفظي-العمل (6-16 عاما) ومقياس وكسلر-بلفيو لذكاء المراهقين والراشدين (16 عاما فاكثر) ومقياس ستانفورد بينيه للاطفال والمراهقين والراشدين. 2- القياس الجماعي والتي تتم على عدد كبير من التلاميذ في وقت واحد مثل اختبارات التفكير الابداعي كاختبار جيلفورد للقدرة على التفكير الابداعي، واختبارات مينيسوتا للتفكير الابداعي لتورانس، وتعد الاختبارات الفردية أكثر ثباتا في تشخيص الموهبة.</vt:lpstr>
      <vt:lpstr>رابعا: تصنيف التلاميذ في الصفوف الدراسية:  يعد تصنيف التلاميذ على الصفوف الدراسية من اهم المشكلات التي تواجه القائمين على العملية التعليمية وذلك بسبب اختلاف التلاميذ في كثير من الخصائص الانفعالية والعقلية ومستوياتهم الاقتصادية والاجتماعية والثقافية، ومن الممكن تصنيف التلاميذ من خلال الآتي: 1- على أساس العمر الزمني فقط ومن أكثر عيوبها تجاهل الفروق الفردية بين التلاميذ. 2- على أساس القدرة العقلية، حيث يتم تصنيف التلاميذ على أساس القدرات والاستعدادات لدى التلاميذ وهذا يؤدي إلى تقليل الفروق بين الطلاب ويساعد على تحسين تعلم المجموعة وتقدمها، ويوفر المناخ التنافسي الصحي. 3- الجمع في التصنيف بين القدرات العقلية والشخصية، الا أن الفروق في الشخصية سوف نجدها مهما كانت مجموعة التلاميذ منتقاه من حيث القدرة متشهاهة نسبيا.</vt:lpstr>
      <vt:lpstr>وقد عارض البعض فكرة التصنيف للأسباب الآتية: 1- يتأثر مفهوم الذات لدى التلاميذ في حالة تصنيفهم. 2- حرمان الطلاب الأقل في القدرات العقلية من خبرة التفاعل مع أفراد مختلفين عنهم في الخصائص. 3- من الصعب اختيار مجموعات متماثلة تماما بين طلاب الفصل الواحد. 4- عدم المساواة في توفير فرص متساوية في التعليم.  ورأى البعض مميزات لعدم التصنيف وذلك للأسباب التالية: 1- إذا تم التجانس والتماثل في القدرات العقلية من الصعب التماثل في بقية الصفات. 2- الاستثارة المعرفية والمحاكاة بالنسبة للتلاميذ الأقل قدرة، ويتيح الفرصة للتلاميذ الأعلى قدرة للتعبير عن الأفكار واظهار القدرة على الفهم والشرح. 3- التصنيف قد يؤدي إلى بعض الاثار الاجتماعية الضارة مثل مزيد من الفشل للطلاب الاقل قدرة او المبالغة في تقدير الذات للطلاب الاعلى قدرة.</vt:lpstr>
      <vt:lpstr>خامسا: صعوبات التعلم: يمكن تعريف صعوبات التعلم بأنها اضطراب في واحدة أو أكثر من العمليات النفسية الداخلة ضمن فهم أو استخدام اللغة سواء كانت مكتوبة أو مسموعة والذي يؤدي إلى قدرة غير مكتملة على الاستماع والتفكير والقراءة والكتابة والهجاء وإجراء العمليات الحسابية الأولية. يستخدم مصطلح صعوبات التعلم لوصف مجموعة من الأطفال ذوي الاضطرابات في نمو اللغة والكلام والقراءة ومهارات الاتصال المطلوبة للتفاعل الاجتماعي، ولا تتضمن الأطفال ذوي الاعاقات الحسية مثل العمى أو الصمم، وكذلك لا تتضمن الأطفال المتخلفين عقليا. خصائص ذوي صعوبات التعلم: 1- ذكاؤهم متوسط أو فوق المتوسط. 2- تحصيلهم الأكاديمي أدنى من زملائهم. 3- تحصيلهم الأكاديمي منخفض بالنسبة لمستوى الذكاء (تباعد بين مستوى التحصيل والقدرات العقلية لديهم). 4- ليست لديهم أي إعاقات سواء بصرية أو سمعية أو حركية أو تخلف عقلي، ولا توجد لديهم اضطرابات نفسية شديدة أو حرمان بيئي أو ثقلفي أو اقتصادي.</vt:lpstr>
      <vt:lpstr>تصنيف صعوبات التعلم: 1- صعوبات التعلم النمائية: وهي تتعلق بصعوبات الوظائف الدماغية مثل الادراك والانتباه والتفكير واللغة والذاكرة والتآزر الحسي الحركي.  2- صعوبات التعلم الأكاديمية: وتتعلق بمواد دراسية معينة مثل صعوبة القراءة وصعوبة الكتابة وصعوبة اجراء العمليات الحسابية وصعوبة التهجي والتعبير الكتابي. وهذان النوعان من الصعوبات لا ينفصلان عن بعضهما البعض فصعوبات التعلم النمائية لابد ان تؤدي إلى صعوبات تعلم أكاديمية.</vt:lpstr>
      <vt:lpstr>محكات تشخيص صعوبات التعلم: توجد ثلاثة محكات رئيسية لتمييز وتشخيص ذوي صعوبات التعلم عن حالات الإعاقة الأخرى هي: 1- محك التباعد:  التباعد بين ذكاء الفرد وتحصيله الدراسي (محك التباعد الخارجي) التباعد بين الذكاء  والعمليات النفسية للفرد مثل الانتباه والذاكرة (محك التباعد الداخلي). 2- محك الاستبعاد: أي يتم استبعاد الأفراد ذوي الاعاقات أو التخلف العقلي. 3- محك التربية الخاصة: وهو مرتبط بمحك الاستبعاد، ويعني أن ذوي صعوبات التعلم لا تصلح لهم طرق التدريس المتبعة مع العاديين ولا المتبعة مع المعاقين، فهم يحتاجون إلى طرق تريس مختلفة.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اسم المقرر: الفروق الفردية بقية الفصل الخامس (التطبيقات التربوية للقياس العقلي)</dc:title>
  <dc:creator>Dr Omnia Hassan</dc:creator>
  <cp:lastModifiedBy>Dr Omnia Hassan</cp:lastModifiedBy>
  <cp:revision>38</cp:revision>
  <dcterms:created xsi:type="dcterms:W3CDTF">2006-08-16T00:00:00Z</dcterms:created>
  <dcterms:modified xsi:type="dcterms:W3CDTF">2020-04-17T16:40:08Z</dcterms:modified>
</cp:coreProperties>
</file>